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694" r:id="rId3"/>
    <p:sldId id="695" r:id="rId4"/>
    <p:sldId id="696" r:id="rId5"/>
    <p:sldId id="697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707" r:id="rId14"/>
    <p:sldId id="705" r:id="rId15"/>
    <p:sldId id="706" r:id="rId16"/>
    <p:sldId id="708" r:id="rId17"/>
    <p:sldId id="709" r:id="rId18"/>
    <p:sldId id="710" r:id="rId19"/>
    <p:sldId id="711" r:id="rId20"/>
    <p:sldId id="712" r:id="rId21"/>
    <p:sldId id="71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0BB5"/>
    <a:srgbClr val="0326BD"/>
    <a:srgbClr val="4EBE83"/>
    <a:srgbClr val="F09A1C"/>
    <a:srgbClr val="D426E6"/>
    <a:srgbClr val="4308B8"/>
    <a:srgbClr val="084BB8"/>
    <a:srgbClr val="3F715D"/>
    <a:srgbClr val="9D62BE"/>
    <a:srgbClr val="21E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3257" autoAdjust="0"/>
  </p:normalViewPr>
  <p:slideViewPr>
    <p:cSldViewPr>
      <p:cViewPr varScale="1">
        <p:scale>
          <a:sx n="69" d="100"/>
          <a:sy n="69" d="100"/>
        </p:scale>
        <p:origin x="-9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 that eigenvalues of</a:t>
            </a:r>
            <a:r>
              <a:rPr lang="en-US" baseline="0" dirty="0" smtClean="0"/>
              <a:t> $X$ and $X^T$ are the same since they have the characteristic polynomial. </a:t>
            </a:r>
            <a:r>
              <a:rPr lang="en-US" dirty="0" smtClean="0"/>
              <a:t>Note that rows of </a:t>
            </a:r>
            <a:r>
              <a:rPr lang="en-US" baseline="0" dirty="0" smtClean="0"/>
              <a:t>$X^T$ sum to 1.  Let $p$ be any eigenvector of $X^T$ and let $</a:t>
            </a:r>
            <a:r>
              <a:rPr lang="en-US" baseline="0" dirty="0" err="1" smtClean="0"/>
              <a:t>p_i</a:t>
            </a:r>
            <a:r>
              <a:rPr lang="en-US" baseline="0" dirty="0" smtClean="0"/>
              <a:t>$ be its maximum entry. </a:t>
            </a:r>
          </a:p>
          <a:p>
            <a:r>
              <a:rPr lang="en-US" baseline="0" dirty="0" smtClean="0"/>
              <a:t>Since the entries of $p’ = </a:t>
            </a:r>
            <a:r>
              <a:rPr lang="en-US" baseline="0" dirty="0" err="1" smtClean="0"/>
              <a:t>Xp</a:t>
            </a:r>
            <a:r>
              <a:rPr lang="en-US" baseline="0" dirty="0" smtClean="0"/>
              <a:t>$  are convex combinations of the entries of $p$, they cannot be larger than $</a:t>
            </a:r>
            <a:r>
              <a:rPr lang="en-US" baseline="0" dirty="0" err="1" smtClean="0"/>
              <a:t>p_i</a:t>
            </a:r>
            <a:r>
              <a:rPr lang="en-US" baseline="0" dirty="0" smtClean="0"/>
              <a:t>$. Thus the </a:t>
            </a:r>
            <a:r>
              <a:rPr lang="en-US" baseline="0" dirty="0" err="1" smtClean="0"/>
              <a:t>eignevalue</a:t>
            </a:r>
            <a:r>
              <a:rPr lang="en-US" baseline="0" dirty="0" smtClean="0"/>
              <a:t> corresponding to $p$ cannot be $&gt;1$.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9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34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8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tags" Target="../tags/tag91.xml"/><Relationship Id="rId21" Type="http://schemas.openxmlformats.org/officeDocument/2006/relationships/image" Target="../media/image89.png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image" Target="../media/image85.png"/><Relationship Id="rId25" Type="http://schemas.openxmlformats.org/officeDocument/2006/relationships/image" Target="../media/image6.png"/><Relationship Id="rId2" Type="http://schemas.openxmlformats.org/officeDocument/2006/relationships/tags" Target="../tags/tag90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image" Target="../media/image92.png"/><Relationship Id="rId5" Type="http://schemas.openxmlformats.org/officeDocument/2006/relationships/tags" Target="../tags/tag9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tags" Target="../tags/tag98.xml"/><Relationship Id="rId19" Type="http://schemas.openxmlformats.org/officeDocument/2006/relationships/image" Target="../media/image87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image" Target="../media/image90.png"/><Relationship Id="rId27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tags" Target="../tags/tag105.xml"/><Relationship Id="rId21" Type="http://schemas.openxmlformats.org/officeDocument/2006/relationships/image" Target="../media/image105.png"/><Relationship Id="rId7" Type="http://schemas.openxmlformats.org/officeDocument/2006/relationships/tags" Target="../tags/tag109.xml"/><Relationship Id="rId12" Type="http://schemas.openxmlformats.org/officeDocument/2006/relationships/image" Target="../media/image84.png"/><Relationship Id="rId17" Type="http://schemas.openxmlformats.org/officeDocument/2006/relationships/image" Target="../media/image101.png"/><Relationship Id="rId2" Type="http://schemas.openxmlformats.org/officeDocument/2006/relationships/tags" Target="../tags/tag104.xml"/><Relationship Id="rId16" Type="http://schemas.openxmlformats.org/officeDocument/2006/relationships/image" Target="../media/image100.tmp"/><Relationship Id="rId20" Type="http://schemas.openxmlformats.org/officeDocument/2006/relationships/image" Target="../media/image104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tags" Target="../tags/tag112.xml"/><Relationship Id="rId19" Type="http://schemas.openxmlformats.org/officeDocument/2006/relationships/image" Target="../media/image103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tmp"/><Relationship Id="rId18" Type="http://schemas.openxmlformats.org/officeDocument/2006/relationships/image" Target="../media/image118.png"/><Relationship Id="rId3" Type="http://schemas.openxmlformats.org/officeDocument/2006/relationships/tags" Target="../tags/tag115.xml"/><Relationship Id="rId21" Type="http://schemas.openxmlformats.org/officeDocument/2006/relationships/image" Target="../media/image121.png"/><Relationship Id="rId7" Type="http://schemas.openxmlformats.org/officeDocument/2006/relationships/image" Target="../media/image84.png"/><Relationship Id="rId12" Type="http://schemas.openxmlformats.org/officeDocument/2006/relationships/image" Target="../media/image112.tmp"/><Relationship Id="rId17" Type="http://schemas.openxmlformats.org/officeDocument/2006/relationships/image" Target="../media/image117.png"/><Relationship Id="rId2" Type="http://schemas.openxmlformats.org/officeDocument/2006/relationships/tags" Target="../tags/tag114.xml"/><Relationship Id="rId16" Type="http://schemas.openxmlformats.org/officeDocument/2006/relationships/image" Target="../media/image116.tmp"/><Relationship Id="rId20" Type="http://schemas.openxmlformats.org/officeDocument/2006/relationships/image" Target="../media/image120.png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1.tmp"/><Relationship Id="rId5" Type="http://schemas.openxmlformats.org/officeDocument/2006/relationships/tags" Target="../tags/tag117.xml"/><Relationship Id="rId15" Type="http://schemas.openxmlformats.org/officeDocument/2006/relationships/image" Target="../media/image115.tmp"/><Relationship Id="rId10" Type="http://schemas.openxmlformats.org/officeDocument/2006/relationships/image" Target="../media/image110.tmp"/><Relationship Id="rId19" Type="http://schemas.openxmlformats.org/officeDocument/2006/relationships/image" Target="../media/image119.png"/><Relationship Id="rId4" Type="http://schemas.openxmlformats.org/officeDocument/2006/relationships/tags" Target="../tags/tag116.xml"/><Relationship Id="rId9" Type="http://schemas.openxmlformats.org/officeDocument/2006/relationships/image" Target="../media/image109.tmp"/><Relationship Id="rId14" Type="http://schemas.openxmlformats.org/officeDocument/2006/relationships/image" Target="../media/image114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tags" Target="../tags/tag120.xml"/><Relationship Id="rId21" Type="http://schemas.openxmlformats.org/officeDocument/2006/relationships/image" Target="../media/image127.png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tags" Target="../tags/tag119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image" Target="../media/image130.png"/><Relationship Id="rId5" Type="http://schemas.openxmlformats.org/officeDocument/2006/relationships/tags" Target="../tags/tag12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tags" Target="../tags/tag127.xml"/><Relationship Id="rId19" Type="http://schemas.openxmlformats.org/officeDocument/2006/relationships/image" Target="../media/image125.pn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tags" Target="../tags/tag134.xml"/><Relationship Id="rId21" Type="http://schemas.openxmlformats.org/officeDocument/2006/relationships/image" Target="../media/image144.png"/><Relationship Id="rId7" Type="http://schemas.openxmlformats.org/officeDocument/2006/relationships/tags" Target="../tags/tag138.xml"/><Relationship Id="rId12" Type="http://schemas.openxmlformats.org/officeDocument/2006/relationships/image" Target="../media/image122.png"/><Relationship Id="rId17" Type="http://schemas.openxmlformats.org/officeDocument/2006/relationships/image" Target="../media/image140.png"/><Relationship Id="rId2" Type="http://schemas.openxmlformats.org/officeDocument/2006/relationships/tags" Target="../tags/tag133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15" Type="http://schemas.openxmlformats.org/officeDocument/2006/relationships/image" Target="../media/image138.png"/><Relationship Id="rId10" Type="http://schemas.openxmlformats.org/officeDocument/2006/relationships/tags" Target="../tags/tag141.xml"/><Relationship Id="rId19" Type="http://schemas.openxmlformats.org/officeDocument/2006/relationships/image" Target="../media/image142.tmp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40.png"/><Relationship Id="rId18" Type="http://schemas.openxmlformats.org/officeDocument/2006/relationships/image" Target="../media/image151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146.tmp"/><Relationship Id="rId17" Type="http://schemas.openxmlformats.org/officeDocument/2006/relationships/image" Target="../media/image150.png"/><Relationship Id="rId2" Type="http://schemas.openxmlformats.org/officeDocument/2006/relationships/tags" Target="../tags/tag143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122.png"/><Relationship Id="rId5" Type="http://schemas.openxmlformats.org/officeDocument/2006/relationships/tags" Target="../tags/tag146.xml"/><Relationship Id="rId15" Type="http://schemas.openxmlformats.org/officeDocument/2006/relationships/image" Target="../media/image14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2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7.png"/><Relationship Id="rId3" Type="http://schemas.openxmlformats.org/officeDocument/2006/relationships/tags" Target="../tags/tag153.xml"/><Relationship Id="rId21" Type="http://schemas.openxmlformats.org/officeDocument/2006/relationships/image" Target="../media/image160.png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tags" Target="../tags/tag152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image" Target="../media/image163.png"/><Relationship Id="rId5" Type="http://schemas.openxmlformats.org/officeDocument/2006/relationships/tags" Target="../tags/tag155.xml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tags" Target="../tags/tag160.xml"/><Relationship Id="rId19" Type="http://schemas.openxmlformats.org/officeDocument/2006/relationships/image" Target="../media/image158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image" Target="../media/image122.png"/><Relationship Id="rId22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image" Target="../media/image167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tags" Target="../tags/tag164.xml"/><Relationship Id="rId16" Type="http://schemas.openxmlformats.org/officeDocument/2006/relationships/image" Target="../media/image170.png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165.png"/><Relationship Id="rId5" Type="http://schemas.openxmlformats.org/officeDocument/2006/relationships/tags" Target="../tags/tag167.xml"/><Relationship Id="rId15" Type="http://schemas.openxmlformats.org/officeDocument/2006/relationships/image" Target="../media/image169.png"/><Relationship Id="rId10" Type="http://schemas.openxmlformats.org/officeDocument/2006/relationships/image" Target="../media/image122.png"/><Relationship Id="rId4" Type="http://schemas.openxmlformats.org/officeDocument/2006/relationships/tags" Target="../tags/tag16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122.png"/><Relationship Id="rId18" Type="http://schemas.openxmlformats.org/officeDocument/2006/relationships/image" Target="../media/image176.tmp"/><Relationship Id="rId26" Type="http://schemas.openxmlformats.org/officeDocument/2006/relationships/image" Target="../media/image184.png"/><Relationship Id="rId3" Type="http://schemas.openxmlformats.org/officeDocument/2006/relationships/tags" Target="../tags/tag173.xml"/><Relationship Id="rId21" Type="http://schemas.openxmlformats.org/officeDocument/2006/relationships/image" Target="../media/image179.png"/><Relationship Id="rId7" Type="http://schemas.openxmlformats.org/officeDocument/2006/relationships/tags" Target="../tags/tag17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5.tmp"/><Relationship Id="rId25" Type="http://schemas.openxmlformats.org/officeDocument/2006/relationships/image" Target="../media/image183.png"/><Relationship Id="rId2" Type="http://schemas.openxmlformats.org/officeDocument/2006/relationships/tags" Target="../tags/tag172.xml"/><Relationship Id="rId16" Type="http://schemas.openxmlformats.org/officeDocument/2006/relationships/image" Target="../media/image174.tmp"/><Relationship Id="rId20" Type="http://schemas.openxmlformats.org/officeDocument/2006/relationships/image" Target="../media/image178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image" Target="../media/image182.png"/><Relationship Id="rId5" Type="http://schemas.openxmlformats.org/officeDocument/2006/relationships/tags" Target="../tags/tag175.xml"/><Relationship Id="rId15" Type="http://schemas.openxmlformats.org/officeDocument/2006/relationships/image" Target="../media/image173.tmp"/><Relationship Id="rId23" Type="http://schemas.openxmlformats.org/officeDocument/2006/relationships/image" Target="../media/image181.png"/><Relationship Id="rId10" Type="http://schemas.openxmlformats.org/officeDocument/2006/relationships/tags" Target="../tags/tag180.xml"/><Relationship Id="rId19" Type="http://schemas.openxmlformats.org/officeDocument/2006/relationships/image" Target="../media/image177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tags" Target="../tags/tag183.xml"/><Relationship Id="rId16" Type="http://schemas.openxmlformats.org/officeDocument/2006/relationships/image" Target="../media/image190.pn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122.png"/><Relationship Id="rId5" Type="http://schemas.openxmlformats.org/officeDocument/2006/relationships/tags" Target="../tags/tag186.xml"/><Relationship Id="rId15" Type="http://schemas.openxmlformats.org/officeDocument/2006/relationships/image" Target="../media/image18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3.png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7.jpeg"/><Relationship Id="rId2" Type="http://schemas.openxmlformats.org/officeDocument/2006/relationships/tags" Target="../tags/tag4.xml"/><Relationship Id="rId16" Type="http://schemas.openxmlformats.org/officeDocument/2006/relationships/image" Target="../media/image1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6.png"/><Relationship Id="rId5" Type="http://schemas.openxmlformats.org/officeDocument/2006/relationships/tags" Target="../tags/tag7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6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3" Type="http://schemas.openxmlformats.org/officeDocument/2006/relationships/tags" Target="../tags/tag193.xml"/><Relationship Id="rId21" Type="http://schemas.openxmlformats.org/officeDocument/2006/relationships/image" Target="../media/image199.png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2" Type="http://schemas.openxmlformats.org/officeDocument/2006/relationships/tags" Target="../tags/tag192.xml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24" Type="http://schemas.openxmlformats.org/officeDocument/2006/relationships/image" Target="../media/image202.png"/><Relationship Id="rId5" Type="http://schemas.openxmlformats.org/officeDocument/2006/relationships/tags" Target="../tags/tag195.xml"/><Relationship Id="rId15" Type="http://schemas.openxmlformats.org/officeDocument/2006/relationships/image" Target="../media/image122.png"/><Relationship Id="rId23" Type="http://schemas.openxmlformats.org/officeDocument/2006/relationships/image" Target="../media/image201.png"/><Relationship Id="rId10" Type="http://schemas.openxmlformats.org/officeDocument/2006/relationships/tags" Target="../tags/tag200.xml"/><Relationship Id="rId19" Type="http://schemas.openxmlformats.org/officeDocument/2006/relationships/image" Target="../media/image197.png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tags" Target="../tags/tag206.xml"/><Relationship Id="rId7" Type="http://schemas.openxmlformats.org/officeDocument/2006/relationships/image" Target="../media/image122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9.png"/><Relationship Id="rId5" Type="http://schemas.openxmlformats.org/officeDocument/2006/relationships/tags" Target="../tags/tag208.xml"/><Relationship Id="rId10" Type="http://schemas.openxmlformats.org/officeDocument/2006/relationships/image" Target="../media/image208.png"/><Relationship Id="rId4" Type="http://schemas.openxmlformats.org/officeDocument/2006/relationships/tags" Target="../tags/tag207.xml"/><Relationship Id="rId9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tags" Target="../tags/tag12.xml"/><Relationship Id="rId21" Type="http://schemas.openxmlformats.org/officeDocument/2006/relationships/image" Target="../media/image15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4.png"/><Relationship Id="rId25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18.pn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tags" Target="../tags/tag19.xml"/><Relationship Id="rId19" Type="http://schemas.openxmlformats.org/officeDocument/2006/relationships/image" Target="../media/image13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16.tmp"/><Relationship Id="rId27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4.png"/><Relationship Id="rId18" Type="http://schemas.openxmlformats.org/officeDocument/2006/relationships/image" Target="../media/image28.png"/><Relationship Id="rId3" Type="http://schemas.openxmlformats.org/officeDocument/2006/relationships/tags" Target="../tags/tag27.xml"/><Relationship Id="rId21" Type="http://schemas.openxmlformats.org/officeDocument/2006/relationships/image" Target="../media/image31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7.png"/><Relationship Id="rId2" Type="http://schemas.openxmlformats.org/officeDocument/2006/relationships/tags" Target="../tags/tag2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tags" Target="../tags/tag34.xml"/><Relationship Id="rId19" Type="http://schemas.openxmlformats.org/officeDocument/2006/relationships/image" Target="../media/image29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40.png"/><Relationship Id="rId3" Type="http://schemas.openxmlformats.org/officeDocument/2006/relationships/tags" Target="../tags/tag38.xml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tags" Target="../tags/tag45.xml"/><Relationship Id="rId19" Type="http://schemas.openxmlformats.org/officeDocument/2006/relationships/image" Target="../media/image4.png"/><Relationship Id="rId31" Type="http://schemas.openxmlformats.org/officeDocument/2006/relationships/image" Target="../media/image45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tags" Target="../tags/tag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image" Target="../media/image49.png"/><Relationship Id="rId26" Type="http://schemas.openxmlformats.org/officeDocument/2006/relationships/image" Target="../media/image55.png"/><Relationship Id="rId3" Type="http://schemas.openxmlformats.org/officeDocument/2006/relationships/tags" Target="../tags/tag54.xml"/><Relationship Id="rId21" Type="http://schemas.openxmlformats.org/officeDocument/2006/relationships/image" Target="../media/image50.png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image" Target="../media/image34.png"/><Relationship Id="rId25" Type="http://schemas.openxmlformats.org/officeDocument/2006/relationships/image" Target="../media/image54.png"/><Relationship Id="rId2" Type="http://schemas.openxmlformats.org/officeDocument/2006/relationships/tags" Target="../tags/tag53.xml"/><Relationship Id="rId16" Type="http://schemas.openxmlformats.org/officeDocument/2006/relationships/image" Target="../media/image4.png"/><Relationship Id="rId20" Type="http://schemas.openxmlformats.org/officeDocument/2006/relationships/image" Target="../media/image44.png"/><Relationship Id="rId29" Type="http://schemas.openxmlformats.org/officeDocument/2006/relationships/image" Target="../media/image58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53.png"/><Relationship Id="rId5" Type="http://schemas.openxmlformats.org/officeDocument/2006/relationships/tags" Target="../tags/tag56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tags" Target="../tags/tag61.xml"/><Relationship Id="rId19" Type="http://schemas.openxmlformats.org/officeDocument/2006/relationships/image" Target="../media/image43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68.xml"/><Relationship Id="rId7" Type="http://schemas.openxmlformats.org/officeDocument/2006/relationships/image" Target="../media/image59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2.tmp"/><Relationship Id="rId4" Type="http://schemas.openxmlformats.org/officeDocument/2006/relationships/tags" Target="../tags/tag69.xml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tags" Target="../tags/tag72.xml"/><Relationship Id="rId21" Type="http://schemas.openxmlformats.org/officeDocument/2006/relationships/image" Target="../media/image70.png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tags" Target="../tags/tag71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image" Target="../media/image73.png"/><Relationship Id="rId5" Type="http://schemas.openxmlformats.org/officeDocument/2006/relationships/tags" Target="../tags/tag74.xml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tags" Target="../tags/tag79.xml"/><Relationship Id="rId19" Type="http://schemas.openxmlformats.org/officeDocument/2006/relationships/image" Target="../media/image68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notesSlide" Target="../notesSlides/notesSlide2.xml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tags" Target="../tags/tag83.xml"/><Relationship Id="rId16" Type="http://schemas.openxmlformats.org/officeDocument/2006/relationships/image" Target="../media/image82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77.png"/><Relationship Id="rId5" Type="http://schemas.openxmlformats.org/officeDocument/2006/relationships/tags" Target="../tags/tag86.xml"/><Relationship Id="rId15" Type="http://schemas.openxmlformats.org/officeDocument/2006/relationships/image" Target="../media/image81.png"/><Relationship Id="rId10" Type="http://schemas.openxmlformats.org/officeDocument/2006/relationships/image" Target="../media/image76.tmp"/><Relationship Id="rId4" Type="http://schemas.openxmlformats.org/officeDocument/2006/relationships/tags" Target="../tags/tag85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24" y="294447"/>
            <a:ext cx="2957703" cy="261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40" y="817201"/>
            <a:ext cx="3135821" cy="207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6" y="1371600"/>
            <a:ext cx="573595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5" y="1981200"/>
            <a:ext cx="1480185" cy="1847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66" y="1981200"/>
            <a:ext cx="1729931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4" y="2438400"/>
            <a:ext cx="803910" cy="180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10" y="2411921"/>
            <a:ext cx="3212973" cy="2074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39" y="2988538"/>
            <a:ext cx="6216015" cy="535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5" y="3882390"/>
            <a:ext cx="6311265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65" y="2971800"/>
            <a:ext cx="600075" cy="1752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65" y="4495800"/>
            <a:ext cx="2078355" cy="1828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6800"/>
            <a:ext cx="2958465" cy="1828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410200"/>
            <a:ext cx="3552825" cy="2305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36" y="5943600"/>
            <a:ext cx="527875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24" y="294447"/>
            <a:ext cx="2957703" cy="26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8" y="914400"/>
            <a:ext cx="1586865" cy="179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63" y="917978"/>
            <a:ext cx="4335971" cy="210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8" y="1371600"/>
            <a:ext cx="6991350" cy="25336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8" y="1828800"/>
            <a:ext cx="2375588" cy="2183746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957" y="2301381"/>
            <a:ext cx="2334070" cy="1390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" y="4267200"/>
            <a:ext cx="2585085" cy="179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60" y="5110000"/>
            <a:ext cx="952500" cy="1790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38" y="4988651"/>
            <a:ext cx="2914650" cy="2108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13" y="4708616"/>
            <a:ext cx="1110615" cy="2800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1" y="5791200"/>
            <a:ext cx="7456170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248400"/>
            <a:ext cx="8437245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24" y="294447"/>
            <a:ext cx="2957703" cy="26136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5" y="793541"/>
            <a:ext cx="2685136" cy="16002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64" y="760883"/>
            <a:ext cx="721776" cy="219923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28" y="784832"/>
            <a:ext cx="659740" cy="22517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47" y="802249"/>
            <a:ext cx="888253" cy="215787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47" y="800395"/>
            <a:ext cx="877389" cy="215972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532837" y="1514174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80038" y="1528924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885236" y="1520214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7" y="3277937"/>
            <a:ext cx="843080" cy="211484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33400" y="3954899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87183" y="3961283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86646"/>
            <a:ext cx="871572" cy="211484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1828800" y="3967811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40" y="3270577"/>
            <a:ext cx="992958" cy="212220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537164" y="3959102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69" y="3262017"/>
            <a:ext cx="1142134" cy="214818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6109056" y="3967811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15" y="3255487"/>
            <a:ext cx="1123958" cy="212483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7772400" y="3961283"/>
            <a:ext cx="228600" cy="162091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040147"/>
            <a:ext cx="278701" cy="3143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8" y="5791200"/>
            <a:ext cx="1318260" cy="1790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6" y="5791200"/>
            <a:ext cx="3230880" cy="2743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89" y="6224451"/>
            <a:ext cx="321373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7" grpId="0" animBg="1"/>
      <p:bldP spid="19" grpId="0" animBg="1"/>
      <p:bldP spid="22" grpId="0" animBg="1"/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779907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4" y="2438400"/>
            <a:ext cx="2566035" cy="230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0" y="1499045"/>
            <a:ext cx="5565267" cy="5040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38400"/>
            <a:ext cx="3352800" cy="1847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2794445"/>
            <a:ext cx="5966460" cy="2091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5" y="4079557"/>
            <a:ext cx="2497455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079557"/>
            <a:ext cx="5440680" cy="2305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0" y="4536758"/>
            <a:ext cx="5109210" cy="20916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0" y="4969003"/>
            <a:ext cx="5169218" cy="2091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" y="6071425"/>
            <a:ext cx="7850696" cy="4817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47" y="5426202"/>
            <a:ext cx="4083939" cy="2125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3" y="3171173"/>
            <a:ext cx="6256211" cy="2057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0" y="3600831"/>
            <a:ext cx="4481703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25" y="1060295"/>
            <a:ext cx="1402461" cy="205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93" y="2703388"/>
            <a:ext cx="3525012" cy="4817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91" y="1351994"/>
            <a:ext cx="3537014" cy="9841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36" y="1036292"/>
            <a:ext cx="1642491" cy="229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4" y="5488972"/>
            <a:ext cx="8092440" cy="2343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4" y="5946172"/>
            <a:ext cx="7233476" cy="205740"/>
          </a:xfrm>
          <a:prstGeom prst="rect">
            <a:avLst/>
          </a:prstGeom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2" y="1432983"/>
            <a:ext cx="4481013" cy="12275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" y="2939796"/>
            <a:ext cx="4399788" cy="18440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657600"/>
            <a:ext cx="8467725" cy="4876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4572000"/>
            <a:ext cx="783526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22" y="1447800"/>
            <a:ext cx="4804059" cy="1187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838200"/>
            <a:ext cx="809244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3141616"/>
            <a:ext cx="4893945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3" y="3581400"/>
            <a:ext cx="7130606" cy="207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7" y="4114800"/>
            <a:ext cx="8027670" cy="537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4876800"/>
            <a:ext cx="502158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5340529"/>
            <a:ext cx="6052185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22" y="5357947"/>
            <a:ext cx="1308164" cy="1697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" y="5867401"/>
            <a:ext cx="7128891" cy="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2175510" cy="226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371600"/>
            <a:ext cx="395287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3" y="1904999"/>
            <a:ext cx="6475095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3" y="2438399"/>
            <a:ext cx="635127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0" y="3047999"/>
            <a:ext cx="182118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83" y="3051808"/>
            <a:ext cx="5040630" cy="2074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810001"/>
            <a:ext cx="5092065" cy="2266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240530"/>
            <a:ext cx="7330440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0" y="5408295"/>
            <a:ext cx="2167890" cy="1866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5149215"/>
            <a:ext cx="4101465" cy="704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4699635"/>
            <a:ext cx="3476625" cy="2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914400"/>
            <a:ext cx="7747635" cy="537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7" y="2057400"/>
            <a:ext cx="3815715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67000"/>
            <a:ext cx="2602230" cy="76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704283"/>
            <a:ext cx="1877378" cy="205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49917"/>
            <a:ext cx="1541336" cy="2057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6" y="4343401"/>
            <a:ext cx="2091690" cy="2266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00" y="4953000"/>
            <a:ext cx="6077903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90600"/>
            <a:ext cx="2415540" cy="22479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2148187" cy="160518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44" y="1700349"/>
            <a:ext cx="1433712" cy="154802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08449"/>
            <a:ext cx="261964" cy="288832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47" y="2156567"/>
            <a:ext cx="2993954" cy="644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74" y="3415052"/>
            <a:ext cx="164592" cy="1628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5" y="3426821"/>
            <a:ext cx="159449" cy="161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41" y="3411582"/>
            <a:ext cx="164592" cy="162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08" y="2462347"/>
            <a:ext cx="186499" cy="1215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1" y="4114800"/>
            <a:ext cx="5734050" cy="3143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0" y="5193436"/>
            <a:ext cx="4524375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87" y="5047703"/>
            <a:ext cx="2628900" cy="7600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1" y="6255571"/>
            <a:ext cx="2263140" cy="2108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32" y="6150129"/>
            <a:ext cx="4857750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1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990600"/>
            <a:ext cx="3347085" cy="224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75027"/>
            <a:ext cx="567690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3" y="1981200"/>
            <a:ext cx="7850505" cy="5372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" y="2743200"/>
            <a:ext cx="7244715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3" y="3246120"/>
            <a:ext cx="7263765" cy="4876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3" y="4114800"/>
            <a:ext cx="7145655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" y="4953000"/>
            <a:ext cx="5393055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" y="5678139"/>
            <a:ext cx="7473506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0" y="294447"/>
            <a:ext cx="1909572" cy="250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299710" cy="535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600075" cy="175260"/>
          </a:xfrm>
          <a:prstGeom prst="rect">
            <a:avLst/>
          </a:prstGeom>
        </p:spPr>
      </p:pic>
      <p:pic>
        <p:nvPicPr>
          <p:cNvPr id="1026" name="Picture 2" descr="C:\Users\sr194\Desktop\google-pageran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29312"/>
            <a:ext cx="312865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34" y="2394887"/>
            <a:ext cx="2522030" cy="478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73" y="3334212"/>
            <a:ext cx="3110103" cy="7526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61886"/>
            <a:ext cx="2907030" cy="1809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74933"/>
            <a:ext cx="8244840" cy="8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89635"/>
            <a:ext cx="1817370" cy="226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908819"/>
            <a:ext cx="5278755" cy="5372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575435"/>
            <a:ext cx="6524625" cy="2343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957293"/>
            <a:ext cx="7008495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2434780"/>
            <a:ext cx="6921437" cy="2074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3" y="2870835"/>
            <a:ext cx="7023735" cy="5410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28" y="3707130"/>
            <a:ext cx="6324600" cy="2305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60545"/>
            <a:ext cx="1674495" cy="1771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7" y="4893945"/>
            <a:ext cx="1047750" cy="1771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893945"/>
            <a:ext cx="6404610" cy="4914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" y="5842634"/>
            <a:ext cx="2221230" cy="2266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1" y="5840728"/>
            <a:ext cx="442531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64" y="252096"/>
            <a:ext cx="4555236" cy="258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990600"/>
            <a:ext cx="2600325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0"/>
            <a:ext cx="114681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4" y="2307590"/>
            <a:ext cx="6732270" cy="232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3048001"/>
            <a:ext cx="5305425" cy="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0" y="294447"/>
            <a:ext cx="1909572" cy="25069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0" y="609600"/>
            <a:ext cx="2523380" cy="2286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968297"/>
            <a:ext cx="7900035" cy="5410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00" y="3043375"/>
            <a:ext cx="2115693" cy="1594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60122"/>
            <a:ext cx="2089976" cy="20574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92" y="1109530"/>
            <a:ext cx="2982408" cy="15196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92" y="1205427"/>
            <a:ext cx="172599" cy="180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1594866"/>
            <a:ext cx="164592" cy="157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3" y="1932750"/>
            <a:ext cx="162878" cy="1663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314823"/>
            <a:ext cx="174879" cy="1577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84" y="846746"/>
            <a:ext cx="162878" cy="1663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00" y="857953"/>
            <a:ext cx="172599" cy="180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19" y="854684"/>
            <a:ext cx="164592" cy="1577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55" y="846138"/>
            <a:ext cx="174879" cy="157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358697"/>
            <a:ext cx="8014335" cy="2324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89991"/>
            <a:ext cx="5875020" cy="25336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867400"/>
            <a:ext cx="765048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0" y="294447"/>
            <a:ext cx="1909572" cy="25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561070" cy="2324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87053"/>
            <a:ext cx="3585210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3" y="1879399"/>
            <a:ext cx="1160717" cy="21088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177753" y="1363695"/>
            <a:ext cx="1860847" cy="1131454"/>
            <a:chOff x="2177753" y="1363695"/>
            <a:chExt cx="1860847" cy="1131454"/>
          </a:xfrm>
        </p:grpSpPr>
        <p:sp>
          <p:nvSpPr>
            <p:cNvPr id="11" name="Oval 10"/>
            <p:cNvSpPr/>
            <p:nvPr/>
          </p:nvSpPr>
          <p:spPr>
            <a:xfrm>
              <a:off x="2177753" y="1363695"/>
              <a:ext cx="457200" cy="381000"/>
            </a:xfrm>
            <a:prstGeom prst="ellipse">
              <a:avLst/>
            </a:prstGeom>
            <a:solidFill>
              <a:srgbClr val="92D050">
                <a:alpha val="35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581400" y="1363695"/>
              <a:ext cx="457200" cy="381000"/>
            </a:xfrm>
            <a:prstGeom prst="ellipse">
              <a:avLst/>
            </a:prstGeom>
            <a:solidFill>
              <a:srgbClr val="92D050">
                <a:alpha val="35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911266" y="2114149"/>
              <a:ext cx="457200" cy="381000"/>
            </a:xfrm>
            <a:prstGeom prst="ellipse">
              <a:avLst/>
            </a:prstGeom>
            <a:solidFill>
              <a:srgbClr val="92D050">
                <a:alpha val="35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11" idx="6"/>
              <a:endCxn id="12" idx="2"/>
            </p:cNvCxnSpPr>
            <p:nvPr/>
          </p:nvCxnSpPr>
          <p:spPr>
            <a:xfrm>
              <a:off x="2634953" y="1554195"/>
              <a:ext cx="94644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3"/>
              <a:endCxn id="19" idx="7"/>
            </p:cNvCxnSpPr>
            <p:nvPr/>
          </p:nvCxnSpPr>
          <p:spPr>
            <a:xfrm flipH="1">
              <a:off x="3301511" y="1688899"/>
              <a:ext cx="346844" cy="4810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1"/>
              <a:endCxn id="11" idx="5"/>
            </p:cNvCxnSpPr>
            <p:nvPr/>
          </p:nvCxnSpPr>
          <p:spPr>
            <a:xfrm flipH="1" flipV="1">
              <a:off x="2567998" y="1688899"/>
              <a:ext cx="410223" cy="4810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7" y="3468054"/>
            <a:ext cx="5978462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6" y="4648201"/>
            <a:ext cx="2941320" cy="2305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468" y="4640972"/>
            <a:ext cx="2406015" cy="2228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91" y="5181601"/>
            <a:ext cx="6763703" cy="2091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562600"/>
            <a:ext cx="6552819" cy="20916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2" y="1554196"/>
            <a:ext cx="3785616" cy="49034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40" y="6019799"/>
            <a:ext cx="2282000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8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0" y="294447"/>
            <a:ext cx="1909572" cy="25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3230880" cy="180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5" y="2504627"/>
            <a:ext cx="2832735" cy="516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57612"/>
            <a:ext cx="1568768" cy="2074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8" y="914400"/>
            <a:ext cx="5229225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34" y="1285782"/>
            <a:ext cx="453313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50" y="1676401"/>
            <a:ext cx="5342382" cy="2074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50" y="2057400"/>
            <a:ext cx="5225796" cy="2057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1" y="3423476"/>
            <a:ext cx="7652385" cy="236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471" y="3754945"/>
            <a:ext cx="4241673" cy="2074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2" y="4282174"/>
            <a:ext cx="7117080" cy="2305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12" y="4267200"/>
            <a:ext cx="872490" cy="2228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" y="4947285"/>
            <a:ext cx="6583680" cy="23431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" y="5638800"/>
            <a:ext cx="4560570" cy="2324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03" y="5638800"/>
            <a:ext cx="536639" cy="2108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88" y="6017604"/>
            <a:ext cx="3744468" cy="2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0" y="294447"/>
            <a:ext cx="1909572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0" y="963930"/>
            <a:ext cx="3230880" cy="180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53" y="937803"/>
            <a:ext cx="2535555" cy="287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0" y="1447800"/>
            <a:ext cx="7117080" cy="230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75" y="1447800"/>
            <a:ext cx="872490" cy="222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2" y="4437259"/>
            <a:ext cx="3095625" cy="5162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97" y="4419600"/>
            <a:ext cx="1937385" cy="5276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1" y="1981200"/>
            <a:ext cx="6494145" cy="228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3" y="2572513"/>
            <a:ext cx="7679055" cy="2343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953512"/>
            <a:ext cx="3382709" cy="24688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3" y="3505200"/>
            <a:ext cx="3962400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" y="3941445"/>
            <a:ext cx="5913120" cy="2552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3" y="5257800"/>
            <a:ext cx="7951470" cy="2324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3" y="5661376"/>
            <a:ext cx="751903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0" y="294447"/>
            <a:ext cx="1909572" cy="250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35165"/>
            <a:ext cx="3429000" cy="53911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30" y="914400"/>
            <a:ext cx="1905000" cy="19335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8" y="2879899"/>
            <a:ext cx="6861448" cy="2013855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46" y="5410200"/>
            <a:ext cx="1224102" cy="12475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27" y="5918712"/>
            <a:ext cx="85344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84" y="294447"/>
            <a:ext cx="4829937" cy="258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570357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23010"/>
            <a:ext cx="6612255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7" y="1901190"/>
            <a:ext cx="745426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8" y="2514600"/>
            <a:ext cx="7467600" cy="539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3" y="3505200"/>
            <a:ext cx="6875145" cy="2324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14800"/>
            <a:ext cx="6062472" cy="4817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3" y="4114800"/>
            <a:ext cx="1054418" cy="159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8" y="4891054"/>
            <a:ext cx="2322195" cy="52768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5486400" y="5377477"/>
            <a:ext cx="1" cy="264789"/>
          </a:xfrm>
          <a:prstGeom prst="straightConnector1">
            <a:avLst/>
          </a:prstGeom>
          <a:ln w="19050">
            <a:solidFill>
              <a:srgbClr val="2F0BB5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63" y="5732642"/>
            <a:ext cx="2477453" cy="2074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77664"/>
            <a:ext cx="2369820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64" y="6138730"/>
            <a:ext cx="7219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5391150" cy="3600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83" y="294447"/>
            <a:ext cx="1762887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8200"/>
            <a:ext cx="6877050" cy="2324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04583" y="4552772"/>
            <a:ext cx="591809" cy="32117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4735438"/>
            <a:ext cx="4260533" cy="4817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6334125" y="1636520"/>
            <a:ext cx="40005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1312812"/>
            <a:ext cx="1136714" cy="20574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6137302" y="289310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>
            <a:off x="5791200" y="1848742"/>
            <a:ext cx="194310" cy="211365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756910"/>
            <a:ext cx="1512570" cy="175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749834"/>
            <a:ext cx="4291965" cy="23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195059"/>
            <a:ext cx="6948869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age Rank&#10;}}&#10;&#10;&#10;&#10;&#10;\end{document}"/>
  <p:tag name="IGUANATEXSIZE" val="2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\mathbf{h}$ : vector of all hub scores&#10;}&#10;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\mathbf{a}$ : vector of all authority scores&#10;}&#10;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Both vectors are of size $n$, the number of pages.&#10;}&#10;&#10;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TS Algorithm&#10;}}&#10;&#10;&#10;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Link Matrix $L$&#10;}&#10;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Adjacency Matrix of the directed web graph.&#10;}&#10;&#10;&#10;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L_{ij} = 1$ if there is a link from page $i$ to page $j$ and $0$ otherwise.&#10;}&#10;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{\bf Recursive definition:}&#10;}&#10;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$\mathbf{h} = \lambda L \mathbf{a}$$&#10;}&#10;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$\lambda, \mu$: unknown scaling factors&#10;}&#10;&#10;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t any step an outgoing link from the current page is chosen&#10;uniformly\\ at random from the set of outgoing links.&#10;}&#10;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$\mathbf{a} = \mu L^T \mathbf{h}$$&#10;}&#10;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Starting with $\mathbf{h} = \mathbbm{1}$, we repeat the above &#10;computations alternately.&#10;}&#10;&#10;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After each computation, we scale so that the largest value in the vector is $1$.&#10;}&#10;&#10;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TS Algorithm&#10;}}&#10;&#10;&#10;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$\cdots$&#10;}&#10;&#10;&#10;&#10;\end{document}"/>
  <p:tag name="IGUANATEXSIZE" val="2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In the limit:&#10;}&#10;&#10;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\mathbf{h} = [1\ \ 0.3583\ \ 0\ \ 0.7165\ \ 0]^T$ &#10;}&#10;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\mathbf{a} = [0.2087\ \ 1\ \ 1\ \ 0.7913\ \ 0]^T$ &#10;}&#10;&#10;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 are many applications where we would like to recommend items\\ &#10;to users based on past data.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Transition Matrix $M$.&#10;}&#10;&#10;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Content Based systems.} 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.g. Amazon (books and other items), Netflix (movies),\\ Facebook (friends), Linked-in (Jobs), Youtube (videos)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features based on content. 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.g. For a movie, these could be genre, actors, director, etc.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Collaborative Filtering.} 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 similarity measures between users and items.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.g. We can think the ratings of a user as a vector.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we can use Cosine Similarity of these vectors.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&#10;{\em In general, both are required. Collaborative Filtering&#10;performs better but has the cold start problem i.e. we cannot say &#10;anything about new users or new items.&#10;} 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dvantage: no feature selection required.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Example Web Graph.&#10;}&#10;&#10;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r and Item profiles are constructed based on these features.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lem: finding appropriate feature is hard.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&#10;{Utility Matrix}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goal is to extrapolate the {\bf\em high}\\ unknown ratings.&#10;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Ratings are often derived using a\\&#10;combination of explicity ratings\\&#10;by the user and implicitly derived\\&#10;information from the user's actions.\\&#10;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 ({\em&#10;typically sparse})&#10;}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Normalized Ratings.} Subtract a user's average rating from all ratings.&#10;}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Intuition: below average rating means that the user did not like the item.&#10;}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HP: Harry Potter, TW: Twilight, SW: Star Wars&#10;}&#10;\end{document}"/>
  <p:tag name="IGUANATEXSIZ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A$&#10;}&#10;&#10;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can represent each user by their {\bf\em rating vector} and use cosine similarity\\&#10;to estimate similarities between users.&#10;}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f we do this, similarity of $A$ and $C$ seems high even &#10;though in the two\\ movies that they have both rated, their&#10;ratings seem opposite.&#10;}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Normalized Ratings.} Subtract a user's average rating from all ratings.&#10;}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Now the cosine similarity of $A$ and $C$ is low.&#10;}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Cosine similarity after centering is called {\bf \em centered cosine similarity}. &#10;}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o estimate the rating of user $u$ for item $i$, we could find &#10;the top $k$ users\\ similar to $u$ who have also rated $i$ and &#10;take their weighted average. &#10;}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is is called user-user collaborative filtering.&#10;}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tem-item collaborative filtering is defined analogously.&#10;}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orks better!&#10;}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B$&#10;}&#10;&#10;&#10;&#10;\end{document}"/>
  <p:tag name="IGUANATEXSIZE" val="1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e can find the users of items close to a given user or item&#10;using LSH,\\ Clustering or Dimensionality reduction.&#10;}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Baseline Ratings.} &#10;}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\mu = $ overall mean rating of all items&#10;}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b_u = $ rating deviation of user $u$ $=$ (average rating of $u$) $- \mu$ &#10;}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b_i = $ rating deviation of item $i$ $=$ (average rating of $i$) $- \mu$ &#10;}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b_{ui} = \mu + b_u + b_i$&#10;}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Baseline estimate of the rating of item $i$ by user $u$.&#10;}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Combining with Collaborative Filtering.} &#10;}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N(i; u)$ : $k$ nearest neighbors of item $i$ which were also rated by $u$.&#10;}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C$&#10;}&#10;&#10;&#10;&#10;\end{document}"/>
  <p:tag name="IGUANATEXSIZE" val="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Combined estimate:&#10;}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r_{ui} = b_{ui} + \frac{\sum_{j\in N(i; u)} s_{ij} \cdot (r_{uj} - b_{uj}) }&#10;{\sum_{j\in N(i; u)} s_{ij} } $$&#10;}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s_{ij}$ : similarity of items $i$ and $j$.&#10;}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o evaluate the performance of a recommendation system, we can &#10;use\\ a subset $T$ of the ratings as the test set.&#10;}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Root Mean Square Error (RMSE): &#10;}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\sqrt{ \frac{\sum_{(u,i) \in T}\ (\hat{r}_{ui} - r_{ui})^2 }&#10;{|T|} }$$&#10;}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hat{r}$: estimated rating&#10;}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{r}$: actual rating&#10;}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Precision at Top $k$:&#10;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D$&#10;}&#10;&#10;&#10;&#10;\end{document}"/>
  <p:tag name="IGUANATEXSIZE" val="1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Percentage of predictions in the users top $k$ withheld ratings.&#10;}&#10;\end{document}"/>
  <p:tag name="IGUANATEXSIZE" val="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UV decomposition.} &#10;}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R$&#10;}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U$&#10;}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V$&#10;}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$\approx$&#10;}&#10;\end{document}"/>
  <p:tag name="IGUANATEXSIZE" val="2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Let $\hat{R} = UV$ and let $N = \{ (i,j) : R_{ij} \text{ is non-blank} \}$.&#10;}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Our goal is to minimize the RMSE error:&#10;}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$\sqrt{\frac{\sum_{(i,j) \in N} (R_{ij} - \hat{R}_{ij})^2}{|N|}} $$&#10;}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C$&#10;}&#10;&#10;&#10;&#10;\end{document}"/>
  <p:tag name="IGUANATEXSIZE" val="1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t a convex function!&#10;}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Equivalently minimize $\sum_{(i,j) \in N} (R_{ij} - \hat{R}_{ij})^2 $&#10;}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Incremental Computation.} &#10;}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We will update only one entry of $U$ or $V$ at a time.&#10;}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f we treat only one entry of the $U$ or $V$ as a variable&#10;then function we\\ are trying to minimize becomes a quadratic &#10;function of one variable.&#10;}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derivative of this function is a linear function of the variable.&#10;}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us, we can easily find the optimal value of the entry given&#10;that\\ the other values are fixed.&#10;}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Repeatedly update all entries in some order until we converge to\\ &#10;a local optimum.&#10;}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Repeat many times and return the best solution.&#10;}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A$&#10;}&#10;&#10;&#10;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{\bf Note.} We could also use Stochastic Gradient Descent. Instead of &#10;choosing\\ the optimal value every time, move a little bit towards it.&#10;}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f Preprocessing.&#10;}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t is a good idea to normalize the matrix before\\ running the algorithm.&#10;}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ubtract the average rating of each user from their ratings.&#10;}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n, subtract the average rating of each item from its ratings.&#10;}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e could switch the order of the above two, though it is not the same.&#10;}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lternatively, substract from each rating $R_{ij}$&#10;the average of the\\ average ratings of user $i$ and item $j$.&#10;}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Of course, we need to undo the normalization at the end.&#10;}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f Initialization.&#10;}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B$&#10;}&#10;&#10;&#10;&#10;\end{document}"/>
  <p:tag name="IGUANATEXSIZE" val="1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em Heuristic.&#10;}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Choose each element $U$ and $V$ from a normal distribution\\ of mean&#10;$0$ and some standard deviation $\sigma$.&#10;}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f Order of updates.&#10;}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ypically either round robin or random.&#10;}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commendation Systems}}&#10;&#10;&#10;&#10;&#10;\end{document}"/>
  <p:tag name="IGUANATEXSIZE" val="2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\bf Avoiding overfitting.&#10;}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top early.&#10;}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ake average of the ratings from several $UV$ decompositions.&#10;}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Don't move to the optimal for the initial values.\\ Only move a bit&#10;towards the optimal.&#10;}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red}{\em&#10;$D$&#10;}&#10;&#10;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initial page is chosen uniformly at random from the set of all pages.&#10;}&#10;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M_{ij}$ is the probability of going to page $i$ from page $j$.&#10;}&#10;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f $\mathbf{p}$ is the current probability vector, the probability&#10;vector after one\\ step is $\mathbf{p}' = M \textbf{p}$.&#10;}&#10;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age Rank&#10;}}&#10;&#10;&#10;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Does the probability vector converge to a limit after a large number of steps?&#10;}&#10;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nother problem is spider traps.&#10;}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t always!&#10;}&#10;&#10;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 outgoing link from a group of pages to outside the group.&#10;}&#10;&#10;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age Rank&#10;}}&#10;&#10;&#10;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Solution to both problems: &#10;}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{\bf Random Teleports.}&#10;}&#10;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ith probability $\beta$ pick an outgoing link from the current page u.a.r.&#10;}&#10;&#10;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ith probability $1-\beta$ go to a page chosen u.a.r. among all pages.&#10;}&#10;&#10;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e probability vectors depends on\\ $(t\mod\,3)$&#10;where $t$ is the no. of steps.&#10;}&#10;&#10;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ypically, $\beta \in [0.8, 0.9]$. &#10;}&#10;&#10;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age Rank&#10;}}&#10;&#10;&#10;&#10;&#10;\end{document}"/>
  <p:tag name="IGUANATEXSIZE" val="2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new transition matrix is:&#10;}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$$X = \beta M + (1-\beta)\, \frac{1}{n} \, \mathbbm{1}\mathbbm{1}^T$$&#10;}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n = \#\ of pages$. &#10;}&#10;&#10;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erive the relative importance of pages on the\\ web from the way &#10;they are linked to each other.&#10;&#10;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re is still one technical problem: {dead ends.}&#10;}&#10;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o outgoing link from a page. Nowhere to go.&#10;}&#10;&#10;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One solution is to add an edge from the node to itself. &#10;}&#10;&#10;&#10;&#10;\end{document}"/>
  <p:tag name="IGUANATEXSIZE" val="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ssentially we convert a dead end into a spider trap.&#10;}&#10;&#10;&#10;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fter making these changes, there is a unique {\em stationary distribution}.&#10;}&#10;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Follows from the theory of Markov Chains.&#10;}&#10;&#10;&#10;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probability vector $\mathbf{p}$ for the stationary distribution satisfies:&#10;}&#10;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\mathbf{p} = X \mathbf{p}$&#10;}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So, $\mathbf{p}$ is the eigenvector of $X$ corresponding to eigenvalue $1$.&#10;}&#10;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bp}{\mathbf{p}}&#10;\begin{document}\noindent\textcolor{black}{&#10;Note: the maximum eigenvalue of $X$ is $1$.&#10;}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&#10;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hy?&#10;}&#10;&#10;&#10;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Hint: consider the eigenvalues of $X^T$.&#10;}&#10;&#10;&#10;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age Rank&#10;}}&#10;&#10;&#10;&#10;&#10;\end{document}"/>
  <p:tag name="IGUANATEXSIZE" val="2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new transition matrix is:&#10;}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bbm}&#10;\pagestyle{empty}&#10;\begin{document}\noindent\textcolor{black}{&#10;$$X = \beta M + (1-\beta) \mathbbm{1}\mathbbm{1}^T$$&#10;}&#10;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probability vector $\mathbf{p}$ for the stationary distribution satisfies:&#10;}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\mathbf{p} = X \mathbf{p}$&#10;}&#10;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bp}{\mathbf{p}}&#10;\begin{document}\noindent\textcolor{black}{&#10;$$\bp = \beta M \bp + (1-\beta)\,\frac{1}{n}\,\mathbbm{1}&#10;\mathbbm{1}^T \bp$$&#10;}&#10;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bp}{\mathbf{p}}&#10;\begin{document}\noindent\textcolor{black}{&#10;$$= \beta M \bp + \frac{1-\beta}{n} \mathbbm{1}$$&#10;}&#10;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Note that the matrix $M$ is sparse but the matrix $X$ is not.&#10;}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Page with more incoming\\ links are more important.&#10;}&#10;&#10;&#10;&#10;\end{document}"/>
  <p:tag name="IGUANATEXSIZE" val="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We could compute $\mathbf{p}$ using Gaussian Elimination but its not efficient.&#10;}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$O(n^3)$ time where $n = \#$ of pages.&#10;}&#10;&#10;&#10;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The power method is more efficient.&#10;}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Start with $\mathbf{p} = \mathbbm{1}/n$ and repeatedly update as follows:&#10;}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For a very large graph, the transition matrix $M$ is sparse but still large.&#10;}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Map Reduce framework may be used for a distributed computation.&#10;}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age Rank&#10;}}&#10;&#10;&#10;&#10;&#10;\end{document}"/>
  <p:tag name="IGUANATEXSIZE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Compute the rank of the pages\\ in the figure. Assume $\beta = 0.8$.&#10;}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left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import numpy as np&#10;M = np.array([[1/3, 1/2, 0],&#10;              [1/3, 0, 1/2], &#10;              [1/3, 1/2, 1/2]])&#10;beta = 0.8&#10;L = ((1-beta)/3) * np.ones((3,1))&#10;p = (1/3) * np.ones((3,1))&#10;&#10;for i in range(20): p = beta*np.dot(M, p) + L&#10;&#10;print(p, &quot;\n\n&quot;, beta*np.dot(M, p) + L)&#10;\end{lstlisting}&#10;\end{document}"/>
  <p:tag name="IGUANATEXSIZE" val="7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Output:&#10;}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ch incoming link is weighted\\&#10; by the importance of the source\\&#10; page.&#10;}&#10;&#10;&#10;&#10;\end{document}"/>
  <p:tag name="IGUANATEXSIZE" val="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Topic Sensitive Page Rank&#10;}}&#10;&#10;&#10;&#10;&#10;\end{document}"/>
  <p:tag name="IGUANATEXSIZE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{\bf Idea.} Use a small set of ``topics&quot; to describe pages.&#10;}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Use a {\em biased random walk} based on these to rank the pages.&#10;}&#10;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For a given topic, we identify a set of pages $S$ related to that topic.&#10;}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In the random walk earlier, we had a probability $1-\beta$ in each step&#10;\\of teleporting to any other page.&#10;}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Now, we only teleport to a random page chosen u.a.r. from $S$.&#10;}&#10;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This way we have higher chance of landing up on &#10;pages close\\ to the pages in $S$, which are likely to be on the&#10;same topic.&#10;}&#10;&#10;&#10;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{\bf Intuition.} }&#10;&#10;&#10;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newcommand{\bp}{\mathbf{p}}&#10;\begin{document}\noindent\textcolor{black}{&#10;$$\bp = \beta M \bp + \frac{1-\beta}{n} \mathbbm{1}_S$$&#10;}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characteristic vector of $S$&#10;}&#10;&#10;&#10;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andom Surfer Model.} &#10;&#10;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Modified update rule:&#10;}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Inferred query topics and prior information about user's interests\\&#10;in various topics and are combined to obtain the final rank.&#10;}&#10;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Link Spam&#10;}}&#10;&#10;&#10;&#10;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Technique used by spammers to boost the rank of their pages.&#10;}&#10;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Pages that the spammer can affect e.g. by\\ posting comments with &#10;links to their pages.&#10;}&#10;&#10;&#10;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Spam Farm&#10;}&#10;&#10;&#10;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{\bf Trust Rank.}&#10;}&#10;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Teleport only to a set of trusted pages.&#10;}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Sites that can be affected by spammers are not considered trustworthy.&#10;}&#10;&#10;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ITS Algorithm&#10;}}&#10;&#10;&#10;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magine a web surfer randomly following links starting on a &#10;random page.\\ The importance of a page $p$ is proportional to the &#10;probability of the surfer\\ being on the page $p$. &#10;&#10;&#10;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Hyperlink Induced Topic Search&#10;}&#10;&#10;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There are two kinds of important pages on the web:&#10;}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\begin{itemize}&#10;\item Authorities&#10;\end{itemize}&#10;}&#10;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Give information.&#10;}&#10;&#10;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\begin{itemize}&#10;\item Hubs&#10;\end{itemize}&#10;}&#10;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Point to pages with information.&#10;}&#10;&#10;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Important hubs point to important authorities&#10;and\\ important authorities are pointed to by important hubs.&#10;}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Each page has two scores: hub score and authority score.&#10;}&#10;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{\bf Idea.}&#10;}&#10;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ack}{&#10;Define two vectors:&#10;}&#10;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63735</TotalTime>
  <Words>97</Words>
  <Application>Microsoft Office PowerPoint</Application>
  <PresentationFormat>On-screen Show (4:3)</PresentationFormat>
  <Paragraphs>5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1601</cp:revision>
  <dcterms:created xsi:type="dcterms:W3CDTF">2014-01-26T12:33:15Z</dcterms:created>
  <dcterms:modified xsi:type="dcterms:W3CDTF">2018-05-01T12:19:06Z</dcterms:modified>
</cp:coreProperties>
</file>